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8" r:id="rId5"/>
    <p:sldId id="273" r:id="rId6"/>
    <p:sldId id="277" r:id="rId7"/>
    <p:sldId id="290" r:id="rId8"/>
    <p:sldId id="291" r:id="rId9"/>
    <p:sldId id="292" r:id="rId10"/>
    <p:sldId id="293" r:id="rId11"/>
    <p:sldId id="296" r:id="rId12"/>
    <p:sldId id="294" r:id="rId13"/>
    <p:sldId id="295" r:id="rId14"/>
    <p:sldId id="281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221AD-2274-4FC8-9321-F1A77B1795C3}" v="1286" dt="2026-02-18T19:06:13.387"/>
    <p1510:client id="{CBF8A592-662B-4ABE-B6B7-A542FB60DE70}" v="1783" dt="2026-02-17T09:58:57.518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9" autoAdjust="0"/>
    <p:restoredTop sz="94694" autoAdjust="0"/>
  </p:normalViewPr>
  <p:slideViewPr>
    <p:cSldViewPr snapToGrid="0">
      <p:cViewPr>
        <p:scale>
          <a:sx n="100" d="100"/>
          <a:sy n="100" d="100"/>
        </p:scale>
        <p:origin x="-586" y="-5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699" y="782877"/>
            <a:ext cx="10386163" cy="1617946"/>
          </a:xfrm>
          <a:noFill/>
        </p:spPr>
        <p:txBody>
          <a:bodyPr>
            <a:noAutofit/>
          </a:bodyPr>
          <a:lstStyle/>
          <a:p>
            <a:r>
              <a:rPr lang="en-US" sz="3600" b="1" i="1" dirty="0"/>
              <a:t>OPEN SOURCE TOOLS FOR DATA SCIENCE PROJECT: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0B25478-6981-781F-41DE-B0266B005EA8}"/>
              </a:ext>
            </a:extLst>
          </p:cNvPr>
          <p:cNvSpPr txBox="1">
            <a:spLocks/>
          </p:cNvSpPr>
          <p:nvPr/>
        </p:nvSpPr>
        <p:spPr>
          <a:xfrm>
            <a:off x="903962" y="2594977"/>
            <a:ext cx="10386163" cy="2432137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u="sng" dirty="0">
                <a:ea typeface="+mj-lt"/>
                <a:cs typeface="+mj-lt"/>
              </a:rPr>
              <a:t>TOPIC</a:t>
            </a:r>
            <a:r>
              <a:rPr lang="en-US" sz="2500" dirty="0">
                <a:ea typeface="+mj-lt"/>
                <a:cs typeface="+mj-lt"/>
              </a:rPr>
              <a:t>: Eco-friendly Energy Usage Prediction: Predict household energy consumption patterns to recommend eco-friendly practices.</a:t>
            </a:r>
          </a:p>
          <a:p>
            <a:endParaRPr lang="en-US" sz="2500" dirty="0"/>
          </a:p>
          <a:p>
            <a:endParaRPr lang="en-US" sz="2500" dirty="0"/>
          </a:p>
          <a:p>
            <a:pPr algn="l"/>
            <a:r>
              <a:rPr lang="en-US" sz="2500" dirty="0"/>
              <a:t>  </a:t>
            </a:r>
            <a:r>
              <a:rPr lang="en-US" sz="2500"/>
              <a:t> </a:t>
            </a:r>
            <a:r>
              <a:rPr lang="en-US" sz="2500" u="sng" dirty="0"/>
              <a:t>Presented by:</a:t>
            </a:r>
            <a:r>
              <a:rPr lang="en-US" sz="2500" dirty="0"/>
              <a:t> </a:t>
            </a:r>
            <a:r>
              <a:rPr lang="en-US" sz="2500" err="1"/>
              <a:t>Preinel</a:t>
            </a:r>
            <a:r>
              <a:rPr lang="en-US" sz="2500" dirty="0"/>
              <a:t> </a:t>
            </a:r>
            <a:r>
              <a:rPr lang="en-US" sz="2500" err="1"/>
              <a:t>Silford</a:t>
            </a:r>
            <a:r>
              <a:rPr lang="en-US" sz="2500" dirty="0"/>
              <a:t> Abreu(23030124211)</a:t>
            </a:r>
          </a:p>
          <a:p>
            <a:pPr algn="l"/>
            <a:r>
              <a:rPr lang="en-US" sz="2500" dirty="0"/>
              <a:t>                      Joel Mathew(23030124234)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1424-B337-F927-C20A-59B84D71F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B46470-0513-0FE6-0A9F-0F823E74033C}"/>
              </a:ext>
            </a:extLst>
          </p:cNvPr>
          <p:cNvSpPr/>
          <p:nvPr/>
        </p:nvSpPr>
        <p:spPr>
          <a:xfrm>
            <a:off x="129320" y="1043431"/>
            <a:ext cx="12059438" cy="5349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258A1-07F6-EA66-9076-9C1CADA571DD}"/>
              </a:ext>
            </a:extLst>
          </p:cNvPr>
          <p:cNvSpPr/>
          <p:nvPr/>
        </p:nvSpPr>
        <p:spPr>
          <a:xfrm>
            <a:off x="139761" y="127005"/>
            <a:ext cx="12038552" cy="805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977E8-70EE-0FEF-13D0-61E4D337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4" y="-5178"/>
            <a:ext cx="12059376" cy="9443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u="sng" dirty="0"/>
              <a:t>Model Evaluation</a:t>
            </a:r>
          </a:p>
        </p:txBody>
      </p: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7C22024D-689B-5CDB-781E-EE3840C2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6" y="1043836"/>
            <a:ext cx="6019538" cy="5344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9BC73-CAB8-1F41-4FB6-B2440F02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46" y="1043834"/>
            <a:ext cx="5619750" cy="53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719843"/>
          </a:xfrm>
          <a:noFill/>
        </p:spPr>
        <p:txBody>
          <a:bodyPr/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64841" y="889638"/>
            <a:ext cx="9803806" cy="51076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Increased energy consumption has led to higher carbon emission which needs to be addressed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Dataset has 8 columns and 100k rows, was preprocessed and EDA was performed.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Household size does not strongly affect consumption. Different hours affect energy consumption differently. Seasons have a less effect on consumption. No single feature strongly affects energy consumption.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Heater and AC consumes more than 2x the average energy than other appliances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Time-based features (Hour, Weekend) provided useful behavioral patterns.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Compared Linear Regression, Decision Tree, Random Forest, and Gradient Boosting.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Highest R² and Lowest MAE is Linear Regression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3FE820-192E-5DDA-E3F0-7028F9B0EBA6}"/>
              </a:ext>
            </a:extLst>
          </p:cNvPr>
          <p:cNvSpPr/>
          <p:nvPr/>
        </p:nvSpPr>
        <p:spPr>
          <a:xfrm>
            <a:off x="3626171" y="127005"/>
            <a:ext cx="8562581" cy="6599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BF59A-A43D-00DC-3ED6-C1F1596D512E}"/>
              </a:ext>
            </a:extLst>
          </p:cNvPr>
          <p:cNvSpPr/>
          <p:nvPr/>
        </p:nvSpPr>
        <p:spPr>
          <a:xfrm>
            <a:off x="98006" y="127005"/>
            <a:ext cx="3207706" cy="6609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" y="591482"/>
            <a:ext cx="3315223" cy="4580626"/>
          </a:xfrm>
          <a:noFill/>
        </p:spPr>
        <p:txBody>
          <a:bodyPr anchor="t">
            <a:noAutofit/>
          </a:bodyPr>
          <a:lstStyle/>
          <a:p>
            <a:r>
              <a:rPr lang="en-US" sz="6600" dirty="0"/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EB389-A24C-CDE8-5648-50726FF7EAED}"/>
              </a:ext>
            </a:extLst>
          </p:cNvPr>
          <p:cNvSpPr/>
          <p:nvPr/>
        </p:nvSpPr>
        <p:spPr>
          <a:xfrm>
            <a:off x="3751430" y="1181278"/>
            <a:ext cx="8124172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2)  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4EAB9F-4E75-DF2C-A5D4-D08C91FCCE9F}"/>
              </a:ext>
            </a:extLst>
          </p:cNvPr>
          <p:cNvSpPr/>
          <p:nvPr/>
        </p:nvSpPr>
        <p:spPr>
          <a:xfrm>
            <a:off x="3751430" y="2089415"/>
            <a:ext cx="8122637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3)  Data Preprocessing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8C2C13-4280-1D84-2E15-9F5642C91141}"/>
              </a:ext>
            </a:extLst>
          </p:cNvPr>
          <p:cNvSpPr/>
          <p:nvPr/>
        </p:nvSpPr>
        <p:spPr>
          <a:xfrm>
            <a:off x="3751430" y="3007990"/>
            <a:ext cx="8121869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300" dirty="0">
                <a:solidFill>
                  <a:schemeClr val="tx1"/>
                </a:solidFill>
              </a:rPr>
              <a:t>4)  Exploratory Data Analysis(EDA)</a:t>
            </a:r>
            <a:endParaRPr lang="en-US" sz="23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BC81E-1743-8069-EFCE-7AEDD5BAA6AC}"/>
              </a:ext>
            </a:extLst>
          </p:cNvPr>
          <p:cNvSpPr/>
          <p:nvPr/>
        </p:nvSpPr>
        <p:spPr>
          <a:xfrm>
            <a:off x="3751430" y="3926565"/>
            <a:ext cx="8121869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300" dirty="0">
                <a:solidFill>
                  <a:schemeClr val="tx1"/>
                </a:solidFill>
              </a:rPr>
              <a:t>5)  Model Training  &amp; Prediction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C6BD6-32ED-E92C-AED7-45B375EA0584}"/>
              </a:ext>
            </a:extLst>
          </p:cNvPr>
          <p:cNvSpPr/>
          <p:nvPr/>
        </p:nvSpPr>
        <p:spPr>
          <a:xfrm>
            <a:off x="3751429" y="4855270"/>
            <a:ext cx="8132307" cy="84752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300" dirty="0">
                <a:solidFill>
                  <a:schemeClr val="tx1"/>
                </a:solidFill>
              </a:rPr>
              <a:t>6)  Model Evaluation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82B410-3CDF-C3A7-47D7-8EDE2A571DCC}"/>
              </a:ext>
            </a:extLst>
          </p:cNvPr>
          <p:cNvSpPr/>
          <p:nvPr/>
        </p:nvSpPr>
        <p:spPr>
          <a:xfrm>
            <a:off x="3751429" y="273141"/>
            <a:ext cx="8124939" cy="795336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300" dirty="0">
                <a:solidFill>
                  <a:schemeClr val="tx1"/>
                </a:solidFill>
              </a:rPr>
              <a:t>1)  Problem Statement and Objective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414E3F-5718-F28B-D78F-F682EEC0FC42}"/>
              </a:ext>
            </a:extLst>
          </p:cNvPr>
          <p:cNvSpPr/>
          <p:nvPr/>
        </p:nvSpPr>
        <p:spPr>
          <a:xfrm>
            <a:off x="3756496" y="5820052"/>
            <a:ext cx="8121101" cy="795336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7) Conclusion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5507D6-1995-3A2B-2AB3-CCA8562E3FC9}"/>
              </a:ext>
            </a:extLst>
          </p:cNvPr>
          <p:cNvSpPr/>
          <p:nvPr/>
        </p:nvSpPr>
        <p:spPr>
          <a:xfrm>
            <a:off x="400719" y="356651"/>
            <a:ext cx="11401812" cy="6317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971044-9E77-844A-58B6-6D6E7E43074B}"/>
              </a:ext>
            </a:extLst>
          </p:cNvPr>
          <p:cNvSpPr/>
          <p:nvPr/>
        </p:nvSpPr>
        <p:spPr>
          <a:xfrm>
            <a:off x="640801" y="492346"/>
            <a:ext cx="5347567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i="1" u="sng" dirty="0">
                <a:solidFill>
                  <a:schemeClr val="tx1"/>
                </a:solidFill>
              </a:rPr>
              <a:t>Problem Statement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A26498-E518-E025-09CE-4E30B65F0254}"/>
              </a:ext>
            </a:extLst>
          </p:cNvPr>
          <p:cNvCxnSpPr/>
          <p:nvPr/>
        </p:nvCxnSpPr>
        <p:spPr>
          <a:xfrm>
            <a:off x="6146862" y="290456"/>
            <a:ext cx="1139" cy="6493784"/>
          </a:xfrm>
          <a:prstGeom prst="straightConnector1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5F89F2-3CC6-5B77-3292-34ED986E284A}"/>
              </a:ext>
            </a:extLst>
          </p:cNvPr>
          <p:cNvSpPr/>
          <p:nvPr/>
        </p:nvSpPr>
        <p:spPr>
          <a:xfrm>
            <a:off x="640800" y="1504867"/>
            <a:ext cx="5347569" cy="50124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28600" indent="-228600">
              <a:buFont typeface="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Household energy consumption is increasing.</a:t>
            </a:r>
          </a:p>
          <a:p>
            <a:pPr marL="228600" indent="-228600">
              <a:buFont typeface="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Excessive usage leads to higher carbon emissions.</a:t>
            </a:r>
          </a:p>
          <a:p>
            <a:pPr marL="228600" indent="-228600">
              <a:buFont typeface="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There is a need to predict energy consumption patterns.</a:t>
            </a:r>
          </a:p>
          <a:p>
            <a:pPr marL="228600" indent="-228600">
              <a:buFont typeface="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Goal: Build a regression model to predict energy usage.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7432D-7A53-B744-03CC-B445460AC44C}"/>
              </a:ext>
            </a:extLst>
          </p:cNvPr>
          <p:cNvSpPr/>
          <p:nvPr/>
        </p:nvSpPr>
        <p:spPr>
          <a:xfrm>
            <a:off x="6308828" y="492346"/>
            <a:ext cx="5347567" cy="78489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i="1" u="sng" dirty="0">
                <a:solidFill>
                  <a:schemeClr val="tx1"/>
                </a:solidFill>
              </a:rPr>
              <a:t>Objective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2A065-4B35-CEE4-1DCB-A5D0A968E9CE}"/>
              </a:ext>
            </a:extLst>
          </p:cNvPr>
          <p:cNvSpPr/>
          <p:nvPr/>
        </p:nvSpPr>
        <p:spPr>
          <a:xfrm>
            <a:off x="6308827" y="1504867"/>
            <a:ext cx="5347569" cy="50124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Perform exploratory data analysis (EDA)</a:t>
            </a:r>
            <a:endParaRPr lang="en-US"/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Optimize the program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Apply multiple regression models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Compare performance using R² and MAE</a:t>
            </a: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Identify the best-performing model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0525-825D-425B-86F3-A4135278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AD9E96-8A46-9B54-37CC-1CEA7B6CDB95}"/>
              </a:ext>
            </a:extLst>
          </p:cNvPr>
          <p:cNvSpPr/>
          <p:nvPr/>
        </p:nvSpPr>
        <p:spPr>
          <a:xfrm>
            <a:off x="588608" y="4344100"/>
            <a:ext cx="11026035" cy="2319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CEBEC1-ED6C-9F48-EE90-EB0544AB051F}"/>
              </a:ext>
            </a:extLst>
          </p:cNvPr>
          <p:cNvSpPr/>
          <p:nvPr/>
        </p:nvSpPr>
        <p:spPr>
          <a:xfrm>
            <a:off x="139761" y="127005"/>
            <a:ext cx="3844444" cy="795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CC8C0-2761-7DD2-D79E-5FB8BD22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6" y="-5178"/>
            <a:ext cx="4877790" cy="1132196"/>
          </a:xfrm>
          <a:noFill/>
        </p:spPr>
        <p:txBody>
          <a:bodyPr anchor="ctr">
            <a:noAutofit/>
          </a:bodyPr>
          <a:lstStyle/>
          <a:p>
            <a:r>
              <a:rPr lang="en-US" b="1" u="sng" dirty="0"/>
              <a:t>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06883D-592B-6915-A194-50211C261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311" y="4451545"/>
            <a:ext cx="10891525" cy="221000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The dataset consists of 8 columns and 100k records. It consists of </a:t>
            </a:r>
            <a:r>
              <a:rPr lang="en-US" sz="2800" i="1" dirty="0" err="1"/>
              <a:t>HomeID</a:t>
            </a:r>
            <a:r>
              <a:rPr lang="en-US" sz="2400" i="1" dirty="0"/>
              <a:t>(</a:t>
            </a:r>
            <a:r>
              <a:rPr lang="en-US" sz="2400" dirty="0"/>
              <a:t>int)</a:t>
            </a:r>
            <a:r>
              <a:rPr lang="en-US" sz="2800" dirty="0"/>
              <a:t>, </a:t>
            </a:r>
            <a:r>
              <a:rPr lang="en-US" sz="2800" i="1" dirty="0"/>
              <a:t>Appliance</a:t>
            </a:r>
            <a:r>
              <a:rPr lang="en-US" sz="2400" dirty="0"/>
              <a:t>(String)</a:t>
            </a:r>
            <a:r>
              <a:rPr lang="en-US" sz="2800" dirty="0"/>
              <a:t>, </a:t>
            </a:r>
            <a:r>
              <a:rPr lang="en-US" sz="2800" i="1" dirty="0"/>
              <a:t>Energy Consumption</a:t>
            </a:r>
            <a:r>
              <a:rPr lang="en-US" sz="2400" dirty="0"/>
              <a:t>(float)</a:t>
            </a:r>
            <a:r>
              <a:rPr lang="en-US" sz="2800" dirty="0"/>
              <a:t>, </a:t>
            </a:r>
            <a:r>
              <a:rPr lang="en-US" sz="2800" i="1" dirty="0"/>
              <a:t>Time</a:t>
            </a:r>
            <a:r>
              <a:rPr lang="en-US" sz="2800" dirty="0"/>
              <a:t>, </a:t>
            </a:r>
            <a:r>
              <a:rPr lang="en-US" sz="2800" i="1" dirty="0"/>
              <a:t>Date</a:t>
            </a:r>
            <a:r>
              <a:rPr lang="en-US" sz="2800" dirty="0"/>
              <a:t>, </a:t>
            </a:r>
            <a:r>
              <a:rPr lang="en-US" sz="2800" i="1" dirty="0"/>
              <a:t>Outdoor Temp</a:t>
            </a:r>
            <a:r>
              <a:rPr lang="en-US" sz="2400" dirty="0"/>
              <a:t>(float)</a:t>
            </a:r>
            <a:r>
              <a:rPr lang="en-US" sz="2800" dirty="0"/>
              <a:t>,</a:t>
            </a:r>
            <a:r>
              <a:rPr lang="en-US" sz="2800" i="1" dirty="0"/>
              <a:t> Season</a:t>
            </a:r>
            <a:r>
              <a:rPr lang="en-US" sz="2400" dirty="0"/>
              <a:t>(String)</a:t>
            </a:r>
            <a:r>
              <a:rPr lang="en-US" sz="2800" dirty="0"/>
              <a:t> and </a:t>
            </a:r>
            <a:r>
              <a:rPr lang="en-US" sz="2800" i="1" dirty="0"/>
              <a:t>Household Size</a:t>
            </a:r>
            <a:r>
              <a:rPr lang="en-US" sz="2400" dirty="0"/>
              <a:t>(int)</a:t>
            </a:r>
            <a:r>
              <a:rPr lang="en-US" sz="2800" dirty="0"/>
              <a:t>. The target variable is Energy Consumption</a:t>
            </a:r>
            <a:r>
              <a:rPr lang="en-US" sz="2400" dirty="0"/>
              <a:t>(</a:t>
            </a:r>
            <a:r>
              <a:rPr lang="en-US" sz="2400" dirty="0" err="1"/>
              <a:t>kwH</a:t>
            </a:r>
            <a:r>
              <a:rPr lang="en-US" sz="2400" dirty="0"/>
              <a:t>)</a:t>
            </a:r>
            <a:r>
              <a:rPr lang="en-US" sz="2800" dirty="0"/>
              <a:t> 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DC7C231D-AABD-327A-DAD8-9B45228967E8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22811891"/>
              </p:ext>
            </p:extLst>
          </p:nvPr>
        </p:nvGraphicFramePr>
        <p:xfrm>
          <a:off x="20876" y="1503123"/>
          <a:ext cx="12173041" cy="261274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5871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400735">
                  <a:extLst>
                    <a:ext uri="{9D8B030D-6E8A-4147-A177-3AD203B41FA5}">
                      <a16:colId xmlns:a16="http://schemas.microsoft.com/office/drawing/2014/main" val="2250497540"/>
                    </a:ext>
                  </a:extLst>
                </a:gridCol>
                <a:gridCol w="2076754">
                  <a:extLst>
                    <a:ext uri="{9D8B030D-6E8A-4147-A177-3AD203B41FA5}">
                      <a16:colId xmlns:a16="http://schemas.microsoft.com/office/drawing/2014/main" val="2887574236"/>
                    </a:ext>
                  </a:extLst>
                </a:gridCol>
                <a:gridCol w="1250318">
                  <a:extLst>
                    <a:ext uri="{9D8B030D-6E8A-4147-A177-3AD203B41FA5}">
                      <a16:colId xmlns:a16="http://schemas.microsoft.com/office/drawing/2014/main" val="509162457"/>
                    </a:ext>
                  </a:extLst>
                </a:gridCol>
                <a:gridCol w="1521632">
                  <a:extLst>
                    <a:ext uri="{9D8B030D-6E8A-4147-A177-3AD203B41FA5}">
                      <a16:colId xmlns:a16="http://schemas.microsoft.com/office/drawing/2014/main" val="3788101455"/>
                    </a:ext>
                  </a:extLst>
                </a:gridCol>
                <a:gridCol w="183496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0829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521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583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Home ID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+mn-lt"/>
                        </a:rPr>
                        <a:t>Appliance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+mn-lt"/>
                        </a:rPr>
                        <a:t>Energy Consumption(</a:t>
                      </a:r>
                      <a:r>
                        <a:rPr lang="en-US" b="1" dirty="0" err="1">
                          <a:latin typeface="+mn-lt"/>
                        </a:rPr>
                        <a:t>kwH</a:t>
                      </a:r>
                      <a:r>
                        <a:rPr lang="en-US" b="1" dirty="0">
                          <a:latin typeface="+mn-lt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+mn-lt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Outdoor Temperature(C)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Season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Household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5503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Fridge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21:12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02-12-23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Fall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433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Oven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20:11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06-08-23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31.1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Summer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5503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Dishwasher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6:39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latin typeface="+mn-lt"/>
                        </a:rPr>
                        <a:t>21-11-23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21.3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7FFB7CA-93ED-19B8-5F8C-1C53A819CB0A}"/>
              </a:ext>
            </a:extLst>
          </p:cNvPr>
          <p:cNvSpPr txBox="1">
            <a:spLocks/>
          </p:cNvSpPr>
          <p:nvPr/>
        </p:nvSpPr>
        <p:spPr>
          <a:xfrm>
            <a:off x="2618985" y="721331"/>
            <a:ext cx="7570886" cy="1132196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smart_home_energy_consumption_large.csv</a:t>
            </a:r>
          </a:p>
        </p:txBody>
      </p:sp>
    </p:spTree>
    <p:extLst>
      <p:ext uri="{BB962C8B-B14F-4D97-AF65-F5344CB8AC3E}">
        <p14:creationId xmlns:p14="http://schemas.microsoft.com/office/powerpoint/2010/main" val="31355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8F02E-A3DD-3605-8BC2-439F48A0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287599-26AA-C84C-9463-545E2823E7D4}"/>
              </a:ext>
            </a:extLst>
          </p:cNvPr>
          <p:cNvSpPr/>
          <p:nvPr/>
        </p:nvSpPr>
        <p:spPr>
          <a:xfrm>
            <a:off x="150197" y="1118648"/>
            <a:ext cx="12042089" cy="2214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E680A-EA2C-B52A-FC0E-F25B5092872C}"/>
              </a:ext>
            </a:extLst>
          </p:cNvPr>
          <p:cNvSpPr/>
          <p:nvPr/>
        </p:nvSpPr>
        <p:spPr>
          <a:xfrm>
            <a:off x="150199" y="127005"/>
            <a:ext cx="4930647" cy="795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1DF7-7B2D-42FF-BC78-4D1EEFD8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70" y="-5178"/>
            <a:ext cx="5106358" cy="1120991"/>
          </a:xfrm>
          <a:noFill/>
        </p:spPr>
        <p:txBody>
          <a:bodyPr anchor="ctr">
            <a:noAutofit/>
          </a:bodyPr>
          <a:lstStyle/>
          <a:p>
            <a:r>
              <a:rPr lang="en-US" b="1" u="sng" dirty="0"/>
              <a:t>Data 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94F0B4-464E-CE3A-7923-60D5CB3B6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270" y="1215655"/>
            <a:ext cx="10775168" cy="221000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Checked missing values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Converted Date &amp; Time into </a:t>
            </a:r>
            <a:r>
              <a:rPr lang="en-US" sz="2800" dirty="0" err="1">
                <a:ea typeface="+mn-lt"/>
                <a:cs typeface="+mn-lt"/>
              </a:rPr>
              <a:t>DateTime</a:t>
            </a:r>
            <a:r>
              <a:rPr lang="en-US" sz="2800" dirty="0">
                <a:ea typeface="+mn-lt"/>
                <a:cs typeface="+mn-lt"/>
              </a:rPr>
              <a:t> format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Converted raw date/time into structured numerical features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1DDC8A-E02F-F932-F50F-45554920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78" y="3438414"/>
            <a:ext cx="3884260" cy="869814"/>
          </a:xfrm>
          <a:prstGeom prst="rect">
            <a:avLst/>
          </a:prstGeom>
        </p:spPr>
      </p:pic>
      <p:pic>
        <p:nvPicPr>
          <p:cNvPr id="12" name="Picture 1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BBC1E77-5A61-B790-7537-137E4767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0" y="3425187"/>
            <a:ext cx="7440506" cy="29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6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575CB-58BB-BFE3-E90E-C29BE346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7E05A7-D160-F95F-0813-074DB879263B}"/>
              </a:ext>
            </a:extLst>
          </p:cNvPr>
          <p:cNvSpPr/>
          <p:nvPr/>
        </p:nvSpPr>
        <p:spPr>
          <a:xfrm>
            <a:off x="129318" y="920320"/>
            <a:ext cx="5952999" cy="592057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B0223-7164-FCFC-D24B-774D122F0404}"/>
              </a:ext>
            </a:extLst>
          </p:cNvPr>
          <p:cNvSpPr/>
          <p:nvPr/>
        </p:nvSpPr>
        <p:spPr>
          <a:xfrm>
            <a:off x="139758" y="5283552"/>
            <a:ext cx="5953000" cy="1557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Household size does not strongly affect consumption.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A1B70-B44D-11CD-FD7F-45E5BDFDB5E3}"/>
              </a:ext>
            </a:extLst>
          </p:cNvPr>
          <p:cNvSpPr/>
          <p:nvPr/>
        </p:nvSpPr>
        <p:spPr>
          <a:xfrm>
            <a:off x="139761" y="127005"/>
            <a:ext cx="12038552" cy="805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95C63-DF72-7305-D739-5C5FE00D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4" y="-5178"/>
            <a:ext cx="12059376" cy="9443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u="sng" dirty="0"/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245CB-923E-D1C7-8762-2DD194719AEE}"/>
              </a:ext>
            </a:extLst>
          </p:cNvPr>
          <p:cNvSpPr/>
          <p:nvPr/>
        </p:nvSpPr>
        <p:spPr>
          <a:xfrm>
            <a:off x="6267071" y="930757"/>
            <a:ext cx="5754669" cy="5899694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9A172-2D19-5A42-22A1-4D21BE2462BC}"/>
              </a:ext>
            </a:extLst>
          </p:cNvPr>
          <p:cNvSpPr/>
          <p:nvPr/>
        </p:nvSpPr>
        <p:spPr>
          <a:xfrm>
            <a:off x="6267073" y="5283551"/>
            <a:ext cx="5754671" cy="1546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Different hours have different energy consumption</a:t>
            </a:r>
            <a:endParaRPr lang="en-US" sz="280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A graph of energy consumption&#10;&#10;AI-generated content may be incorrect.">
            <a:extLst>
              <a:ext uri="{FF2B5EF4-FFF2-40B4-BE49-F238E27FC236}">
                <a16:creationId xmlns:a16="http://schemas.microsoft.com/office/drawing/2014/main" id="{76A81C45-7BED-A9CF-6B29-B9F78FCE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31" y="1023154"/>
            <a:ext cx="5505974" cy="4143635"/>
          </a:xfrm>
          <a:prstGeom prst="rect">
            <a:avLst/>
          </a:prstGeom>
        </p:spPr>
      </p:pic>
      <p:pic>
        <p:nvPicPr>
          <p:cNvPr id="18" name="Picture 17" descr="A graph with blue lines and white text&#10;&#10;AI-generated content may be incorrect.">
            <a:extLst>
              <a:ext uri="{FF2B5EF4-FFF2-40B4-BE49-F238E27FC236}">
                <a16:creationId xmlns:a16="http://schemas.microsoft.com/office/drawing/2014/main" id="{1C03B774-2C53-8D34-CF81-1EEA43D8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7" y="1022818"/>
            <a:ext cx="5704355" cy="41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C8D1-CF16-0766-2E8D-778AF096D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C4068-C7EE-9082-41FA-AF4F1F3107D8}"/>
              </a:ext>
            </a:extLst>
          </p:cNvPr>
          <p:cNvSpPr/>
          <p:nvPr/>
        </p:nvSpPr>
        <p:spPr>
          <a:xfrm>
            <a:off x="129318" y="920320"/>
            <a:ext cx="5952999" cy="592057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A11EA-79E9-D22D-9D6B-1CD4CFA030CF}"/>
              </a:ext>
            </a:extLst>
          </p:cNvPr>
          <p:cNvSpPr/>
          <p:nvPr/>
        </p:nvSpPr>
        <p:spPr>
          <a:xfrm>
            <a:off x="139758" y="5283552"/>
            <a:ext cx="5953000" cy="1557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Similar energy consumption across all seasons.</a:t>
            </a:r>
            <a:endParaRPr lang="en-US" sz="280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C2F8B-CED4-19C6-F58E-086D72219910}"/>
              </a:ext>
            </a:extLst>
          </p:cNvPr>
          <p:cNvSpPr/>
          <p:nvPr/>
        </p:nvSpPr>
        <p:spPr>
          <a:xfrm>
            <a:off x="139761" y="127005"/>
            <a:ext cx="12038552" cy="805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43D95-5C3C-9CC0-0803-F5E6CCA2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4" y="-5178"/>
            <a:ext cx="12059376" cy="9443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u="sng" dirty="0"/>
              <a:t>Exploratory Data Analysis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F5B510-8436-43FA-C850-E5ACB2063044}"/>
              </a:ext>
            </a:extLst>
          </p:cNvPr>
          <p:cNvSpPr/>
          <p:nvPr/>
        </p:nvSpPr>
        <p:spPr>
          <a:xfrm>
            <a:off x="6267071" y="930757"/>
            <a:ext cx="5754669" cy="5899694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B29FC5-B561-EEDD-394A-16E171D6D96F}"/>
              </a:ext>
            </a:extLst>
          </p:cNvPr>
          <p:cNvSpPr/>
          <p:nvPr/>
        </p:nvSpPr>
        <p:spPr>
          <a:xfrm>
            <a:off x="6267073" y="5283551"/>
            <a:ext cx="5754671" cy="1546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Energy consumption does not have strong linear dependence on any single variable.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9" name="Picture 8" descr="A graph showing different seasons&#10;&#10;AI-generated content may be incorrect.">
            <a:extLst>
              <a:ext uri="{FF2B5EF4-FFF2-40B4-BE49-F238E27FC236}">
                <a16:creationId xmlns:a16="http://schemas.microsoft.com/office/drawing/2014/main" id="{6E6C37B7-8415-D3CC-86B4-8C84660C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9" y="1030462"/>
            <a:ext cx="5694123" cy="4139459"/>
          </a:xfrm>
          <a:prstGeom prst="rect">
            <a:avLst/>
          </a:prstGeom>
        </p:spPr>
      </p:pic>
      <p:pic>
        <p:nvPicPr>
          <p:cNvPr id="10" name="Picture 9" descr="A graph of heatmap&#10;&#10;AI-generated content may be incorrect.">
            <a:extLst>
              <a:ext uri="{FF2B5EF4-FFF2-40B4-BE49-F238E27FC236}">
                <a16:creationId xmlns:a16="http://schemas.microsoft.com/office/drawing/2014/main" id="{49ED3815-7F9B-0A70-BA86-D77D35C4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04" y="1036400"/>
            <a:ext cx="5512105" cy="41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6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94548-0D8A-1B74-842B-812EDA953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B80C94-3A66-88AA-C79B-C007CC0ACB4E}"/>
              </a:ext>
            </a:extLst>
          </p:cNvPr>
          <p:cNvSpPr/>
          <p:nvPr/>
        </p:nvSpPr>
        <p:spPr>
          <a:xfrm>
            <a:off x="139758" y="1137376"/>
            <a:ext cx="12049000" cy="5255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Overall  average energy consumption is 1.5kWh, however, Air Conditioning and Heater takes more than the average consumption at 3.4kWh.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8B6653-451B-0C61-CE85-C58EB773CCB8}"/>
              </a:ext>
            </a:extLst>
          </p:cNvPr>
          <p:cNvSpPr/>
          <p:nvPr/>
        </p:nvSpPr>
        <p:spPr>
          <a:xfrm>
            <a:off x="139761" y="127005"/>
            <a:ext cx="12038552" cy="805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1B38-DDA7-302F-3504-C04D818F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4" y="-5178"/>
            <a:ext cx="12059376" cy="9443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u="sng" dirty="0"/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813B9-F0C0-EAEC-22D3-F9244AB47125}"/>
              </a:ext>
            </a:extLst>
          </p:cNvPr>
          <p:cNvSpPr/>
          <p:nvPr/>
        </p:nvSpPr>
        <p:spPr>
          <a:xfrm>
            <a:off x="129319" y="2522759"/>
            <a:ext cx="12060203" cy="362336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energy consumption&#10;&#10;AI-generated content may be incorrect.">
            <a:extLst>
              <a:ext uri="{FF2B5EF4-FFF2-40B4-BE49-F238E27FC236}">
                <a16:creationId xmlns:a16="http://schemas.microsoft.com/office/drawing/2014/main" id="{6096A35F-B973-C32C-C119-258B7C9B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7" y="2113181"/>
            <a:ext cx="12052124" cy="40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AA279-6CE5-6A8C-FBAF-65BD4A37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CBABA2-9FBB-F141-BD97-12C822D7A449}"/>
              </a:ext>
            </a:extLst>
          </p:cNvPr>
          <p:cNvSpPr/>
          <p:nvPr/>
        </p:nvSpPr>
        <p:spPr>
          <a:xfrm>
            <a:off x="139758" y="1137376"/>
            <a:ext cx="12049000" cy="5255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The models used are: Linear Regression, Decision Tree regressor, Random Forest regressor, Gradient Boosting regressor. 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80% data is used for training and remaining 20% data for testing.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842521-80AF-87A2-B434-F5E32FDD1888}"/>
              </a:ext>
            </a:extLst>
          </p:cNvPr>
          <p:cNvSpPr/>
          <p:nvPr/>
        </p:nvSpPr>
        <p:spPr>
          <a:xfrm>
            <a:off x="139761" y="127005"/>
            <a:ext cx="12038552" cy="805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4F339-C078-1F62-5ED2-5B3DDE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4" y="-5178"/>
            <a:ext cx="12059376" cy="944306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b="1" u="sng" dirty="0"/>
              <a:t>Model Training &amp; 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E5D23A-6D5F-76B6-27F9-F3156A5930AC}"/>
              </a:ext>
            </a:extLst>
          </p:cNvPr>
          <p:cNvSpPr/>
          <p:nvPr/>
        </p:nvSpPr>
        <p:spPr>
          <a:xfrm>
            <a:off x="129319" y="2522759"/>
            <a:ext cx="12060203" cy="362336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36C5F0EF-3E4B-9398-F75E-235AA204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4" y="2529448"/>
            <a:ext cx="3123082" cy="3412750"/>
          </a:xfrm>
          <a:prstGeom prst="rect">
            <a:avLst/>
          </a:prstGeom>
        </p:spPr>
      </p:pic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4A01554C-BE47-F3B9-5C76-06094C14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81" y="2523004"/>
            <a:ext cx="2627780" cy="3414432"/>
          </a:xfrm>
          <a:prstGeom prst="rect">
            <a:avLst/>
          </a:prstGeom>
        </p:spPr>
      </p:pic>
      <p:pic>
        <p:nvPicPr>
          <p:cNvPr id="8" name="Picture 7" descr="A graph with blue dots and lines&#10;&#10;AI-generated content may be incorrect.">
            <a:extLst>
              <a:ext uri="{FF2B5EF4-FFF2-40B4-BE49-F238E27FC236}">
                <a16:creationId xmlns:a16="http://schemas.microsoft.com/office/drawing/2014/main" id="{515D60C8-2DA5-1613-4209-D4829E1F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590" y="2519922"/>
            <a:ext cx="2979645" cy="3420595"/>
          </a:xfrm>
          <a:prstGeom prst="rect">
            <a:avLst/>
          </a:prstGeom>
        </p:spPr>
      </p:pic>
      <p:pic>
        <p:nvPicPr>
          <p:cNvPr id="12" name="Picture 11" descr="A graph with blue dots and lines&#10;&#10;AI-generated content may be incorrect.">
            <a:extLst>
              <a:ext uri="{FF2B5EF4-FFF2-40B4-BE49-F238E27FC236}">
                <a16:creationId xmlns:a16="http://schemas.microsoft.com/office/drawing/2014/main" id="{59D669E3-DAF3-4ED4-FEBE-E77B9D6EF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066" y="2532249"/>
            <a:ext cx="2918573" cy="34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58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3540E-348B-4A0C-8D42-DF419EB4A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039DB3-8B03-42C7-A6D5-D581E57F1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A5813F-A12D-4A3C-B9FF-2C89106185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410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OPEN SOURCE TOOLS FOR DATA SCIENCE PROJECT:</vt:lpstr>
      <vt:lpstr>Index</vt:lpstr>
      <vt:lpstr>PowerPoint Presentation</vt:lpstr>
      <vt:lpstr>Data Collection</vt:lpstr>
      <vt:lpstr>Data Preprocessing</vt:lpstr>
      <vt:lpstr>Exploratory Data Analysis</vt:lpstr>
      <vt:lpstr>Exploratory Data Analysis</vt:lpstr>
      <vt:lpstr>Exploratory Data Analysis</vt:lpstr>
      <vt:lpstr>Model Training &amp; Prediction</vt:lpstr>
      <vt:lpstr>Model Evaluation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726</cp:revision>
  <dcterms:created xsi:type="dcterms:W3CDTF">2026-02-17T08:31:27Z</dcterms:created>
  <dcterms:modified xsi:type="dcterms:W3CDTF">2026-02-18T19:06:34Z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